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67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8" r:id="rId11"/>
    <p:sldId id="276" r:id="rId12"/>
    <p:sldId id="277" r:id="rId13"/>
    <p:sldId id="279" r:id="rId14"/>
    <p:sldId id="280" r:id="rId15"/>
    <p:sldId id="281" r:id="rId16"/>
    <p:sldId id="282" r:id="rId17"/>
    <p:sldId id="283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7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8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1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6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8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8" y="1122363"/>
            <a:ext cx="6593681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0238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1052" y="5410202"/>
            <a:ext cx="2057400" cy="365125"/>
          </a:xfrm>
        </p:spPr>
        <p:txBody>
          <a:bodyPr/>
          <a:lstStyle/>
          <a:p>
            <a:fld id="{CCE51A2E-FB65-D94F-B59C-4A00EBEE1A9E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00237" y="5410202"/>
            <a:ext cx="384366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5603" y="5410200"/>
            <a:ext cx="578317" cy="365125"/>
          </a:xfrm>
        </p:spPr>
        <p:txBody>
          <a:bodyPr/>
          <a:lstStyle/>
          <a:p>
            <a:fld id="{38A69113-3CA0-1943-8D04-EBCB77619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244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51A2E-FB65-D94F-B59C-4A00EBEE1A9E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818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51A2E-FB65-D94F-B59C-4A00EBEE1A9E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161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51A2E-FB65-D94F-B59C-4A00EBEE1A9E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t>‹#›</a:t>
            </a:fld>
            <a:endParaRPr lang="ru-RU"/>
          </a:p>
        </p:txBody>
      </p:sp>
      <p:sp>
        <p:nvSpPr>
          <p:cNvPr id="52" name="TextBox 51"/>
          <p:cNvSpPr txBox="1"/>
          <p:nvPr/>
        </p:nvSpPr>
        <p:spPr>
          <a:xfrm>
            <a:off x="696579" y="71845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817473" y="276497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71428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51A2E-FB65-D94F-B59C-4A00EBEE1A9E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039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6059" y="3360263"/>
            <a:ext cx="2396432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6075" y="3363435"/>
            <a:ext cx="238895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51A2E-FB65-D94F-B59C-4A00EBEE1A9E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492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51A2E-FB65-D94F-B59C-4A00EBEE1A9E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024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51A2E-FB65-D94F-B59C-4A00EBEE1A9E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164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51A2E-FB65-D94F-B59C-4A00EBEE1A9E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38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856060" y="2249487"/>
            <a:ext cx="742949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5592691" y="5883277"/>
            <a:ext cx="2057400" cy="365125"/>
          </a:xfrm>
        </p:spPr>
        <p:txBody>
          <a:bodyPr/>
          <a:lstStyle/>
          <a:p>
            <a:fld id="{CCE51A2E-FB65-D94F-B59C-4A00EBEE1A9E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5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467948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07241" y="5883275"/>
            <a:ext cx="578317" cy="365125"/>
          </a:xfrm>
        </p:spPr>
        <p:txBody>
          <a:bodyPr/>
          <a:lstStyle/>
          <a:p>
            <a:fld id="{38A69113-3CA0-1943-8D04-EBCB77619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76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51A2E-FB65-D94F-B59C-4A00EBEE1A9E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572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51A2E-FB65-D94F-B59C-4A00EBEE1A9E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430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8902" y="2249486"/>
            <a:ext cx="3435949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8"/>
            <a:ext cx="3658793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1992" y="2249485"/>
            <a:ext cx="3433565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8"/>
            <a:ext cx="3656408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51A2E-FB65-D94F-B59C-4A00EBEE1A9E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174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51A2E-FB65-D94F-B59C-4A00EBEE1A9E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081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51A2E-FB65-D94F-B59C-4A00EBEE1A9E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060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51A2E-FB65-D94F-B59C-4A00EBEE1A9E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732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1" y="609600"/>
            <a:ext cx="3753962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2866" y="609600"/>
            <a:ext cx="3452693" cy="5181602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249486"/>
            <a:ext cx="3753964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51A2E-FB65-D94F-B59C-4A00EBEE1A9E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534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9041774" cy="6858001"/>
            <a:chOff x="-14288" y="0"/>
            <a:chExt cx="9041774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8352798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51A2E-FB65-D94F-B59C-4A00EBEE1A9E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69113-3CA0-1943-8D04-EBCB77619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2798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12886" y="1047564"/>
            <a:ext cx="6134470" cy="2512381"/>
          </a:xfrm>
        </p:spPr>
        <p:txBody>
          <a:bodyPr>
            <a:noAutofit/>
          </a:bodyPr>
          <a:lstStyle/>
          <a:p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– ЗАЛОГ </a:t>
            </a:r>
            <a:b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	ЖЕНСКОЙ 					КРАСОТЫ</a:t>
            </a:r>
            <a:b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(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РОДИНКИ</a:t>
            </a:r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A80B96-49C0-3972-B867-B476E6C68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635" y="2303754"/>
            <a:ext cx="3727695" cy="38957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D1DA71-6216-4160-EFD1-26EA709AD392}"/>
              </a:ext>
            </a:extLst>
          </p:cNvPr>
          <p:cNvSpPr txBox="1"/>
          <p:nvPr/>
        </p:nvSpPr>
        <p:spPr>
          <a:xfrm rot="10800000" flipV="1">
            <a:off x="5663952" y="2935743"/>
            <a:ext cx="3062795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Меркушенкова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Валерьевна</a:t>
            </a:r>
          </a:p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Врач-косметолог, кандидат медицинских наук</a:t>
            </a:r>
          </a:p>
          <a:p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</a:t>
            </a:r>
            <a:r>
              <a:rPr lang="ru-RU" sz="1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Немошкалова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отдела разработки, </a:t>
            </a:r>
          </a:p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и мониторинга </a:t>
            </a:r>
          </a:p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корпоративных программ</a:t>
            </a:r>
          </a:p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ГБУЗ"ВРЦОЗ и МП"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4872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6E9711C-1922-7CEF-5A60-E2704FF9C6EE}"/>
              </a:ext>
            </a:extLst>
          </p:cNvPr>
          <p:cNvSpPr txBox="1"/>
          <p:nvPr/>
        </p:nvSpPr>
        <p:spPr>
          <a:xfrm>
            <a:off x="3116062" y="818511"/>
            <a:ext cx="59302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фототипов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кожи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9978D2-19C3-C841-84B3-B1D63209D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1777" y="1902955"/>
            <a:ext cx="7340987" cy="38540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D77EC0-DFDE-296D-8824-458341D85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187" y="162022"/>
            <a:ext cx="3407959" cy="255444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7AEF042-DAB6-D779-309A-EC111FD3A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427122">
            <a:off x="2208278" y="4086918"/>
            <a:ext cx="1742512" cy="156765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F124091-0020-FCB5-2E4B-A7ACA6A4F9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367079">
            <a:off x="4740904" y="3663392"/>
            <a:ext cx="3334091" cy="299951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D7A174A-BA07-BCFC-6A88-7FD16C8786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1" y="3238286"/>
            <a:ext cx="2839377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52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D2187C-E44F-E04D-D6D2-26A18B8A1E06}"/>
              </a:ext>
            </a:extLst>
          </p:cNvPr>
          <p:cNvSpPr txBox="1"/>
          <p:nvPr/>
        </p:nvSpPr>
        <p:spPr>
          <a:xfrm>
            <a:off x="3142694" y="1376038"/>
            <a:ext cx="5681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D4C0630-3084-818E-2B55-6EEB525CD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5" y="1214474"/>
            <a:ext cx="4925995" cy="4096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9E5E0B-2DEB-3579-3E7F-913BED0BD06F}"/>
              </a:ext>
            </a:extLst>
          </p:cNvPr>
          <p:cNvSpPr txBox="1"/>
          <p:nvPr/>
        </p:nvSpPr>
        <p:spPr>
          <a:xfrm>
            <a:off x="905523" y="363984"/>
            <a:ext cx="7981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находится в группе риска?</a:t>
            </a: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 за родинками нужно следить особенно внимательно?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5B5CF8-EDE6-C1E2-9AF3-DFF970719CC5}"/>
              </a:ext>
            </a:extLst>
          </p:cNvPr>
          <p:cNvSpPr txBox="1"/>
          <p:nvPr/>
        </p:nvSpPr>
        <p:spPr>
          <a:xfrm>
            <a:off x="3142695" y="2592280"/>
            <a:ext cx="531661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несколько групп риска. </a:t>
            </a: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группе </a:t>
            </a:r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крайне высокого риска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меланоме, относятся люди, которые замечают изменения родинки, те у кого есть один или несколько диспластических невусов и меланомы в анамнезе. </a:t>
            </a:r>
          </a:p>
          <a:p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(Диспластический невус – пигментное новообразование кожи, имеющее</a:t>
            </a:r>
          </a:p>
          <a:p>
            <a:r>
              <a:rPr lang="ru-RU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тенденцию к малигнизации)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302E66-0907-9CA9-3775-FB7C9E8B7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0559" y="4725554"/>
            <a:ext cx="1428750" cy="1171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6B7B6F-99A8-104E-6EFB-D67D821BC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102187">
            <a:off x="5588917" y="208295"/>
            <a:ext cx="3263557" cy="293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52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FC1A91-F211-B596-AF83-3F9EB4DE5CE0}"/>
              </a:ext>
            </a:extLst>
          </p:cNvPr>
          <p:cNvSpPr txBox="1"/>
          <p:nvPr/>
        </p:nvSpPr>
        <p:spPr>
          <a:xfrm>
            <a:off x="674704" y="541538"/>
            <a:ext cx="741285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максимального риска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люди, у близких родственников которых была меланома, а также люди у которых есть спорадические </a:t>
            </a:r>
            <a:r>
              <a:rPr lang="ru-RU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(появляющиеся от случая к случаю)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диспластические </a:t>
            </a:r>
            <a:r>
              <a:rPr lang="ru-RU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(внешний вид которых отличается от обычных родинок)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невусы и врожденные пигментные невусы </a:t>
            </a:r>
            <a:r>
              <a:rPr lang="ru-RU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(родимые пятна)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гигантских до мелких.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высокого риска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люди с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фототипом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кожи 1 и 2, с рыжими волосами, веснушками и люди, у которых были тяжелые солнечные ожоги в детстве.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низкого риска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дети младше 10 лет, азиаты, афроамериканцы со смуглой темной кожей.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B02923-4CE6-6D15-0C06-B757639E4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39645">
            <a:off x="3746378" y="3592194"/>
            <a:ext cx="5299970" cy="309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03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4AE7B4-599B-BF8D-3D3F-84D6B5476374}"/>
              </a:ext>
            </a:extLst>
          </p:cNvPr>
          <p:cNvSpPr txBox="1"/>
          <p:nvPr/>
        </p:nvSpPr>
        <p:spPr>
          <a:xfrm>
            <a:off x="692458" y="674704"/>
            <a:ext cx="6445189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защититься от развития меланомы?</a:t>
            </a:r>
          </a:p>
          <a:p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отягощенного семейного анамнеза человеку нужно посещать врача-специалиста минимум 1 раз в год для осмотра всех родинок на теле. Даже если кажется, что ничего страшного и аномального нет, врач –специалист может увидеть небольшой невус, который покажется ему подозрительным.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пользоваться средствами с SPF.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злоупотреблять пребыванием на солнце, любой ожог кожи может привести к развитию меланомы.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Стараться избегать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травматизаций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невусов.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6F0022-3E6E-726D-47E5-3B1DF5467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420" y="3040688"/>
            <a:ext cx="4287479" cy="349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5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7723B5-4C38-4F35-48C5-FAFF5E33A7E6}"/>
              </a:ext>
            </a:extLst>
          </p:cNvPr>
          <p:cNvSpPr txBox="1"/>
          <p:nvPr/>
        </p:nvSpPr>
        <p:spPr>
          <a:xfrm>
            <a:off x="763481" y="292963"/>
            <a:ext cx="5921404" cy="541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кожа была здоровая и красивая НЕОБХОДИМО:</a:t>
            </a: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Внимательно относитесь к своему здоровью,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своевременно лечите острые и хронические заболевания, не пренебрегайте рекомендациями Вашего лечащего врача.</a:t>
            </a:r>
          </a:p>
          <a:p>
            <a:pPr marL="342900" indent="-342900">
              <a:buAutoNum type="arabicPeriod"/>
            </a:pP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Питайтесь правильно. </a:t>
            </a:r>
          </a:p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правильно подобранного питания 	можно регулировать достаточное поступление в 	организм жидкости, белков, жиров, углеводов, 	витаминов и микроэлементов.</a:t>
            </a: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Употребляйте достаточное количество воды. 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среднем, человеку требуется около 2-х литров 	воды в сутки, однако, человеку крупного 	телосложения или в жаркую погоду, организму 	понадобится большее количество воды.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9C155B-03EF-88AB-B636-7277A7FD9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85283">
            <a:off x="5001265" y="2046709"/>
            <a:ext cx="4284723" cy="422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35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A3E256-12AF-A4A9-39F2-B6B338933E6D}"/>
              </a:ext>
            </a:extLst>
          </p:cNvPr>
          <p:cNvSpPr txBox="1"/>
          <p:nvPr/>
        </p:nvSpPr>
        <p:spPr>
          <a:xfrm>
            <a:off x="550417" y="577050"/>
            <a:ext cx="638304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Откажитесь от вредных привычек.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	Алкоголь и сигаретный дым негативно                                       	воздействуют на любой орган человеческого 	организма, в том числе и на состояние кожи.</a:t>
            </a: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Соблюдайте рациональный режим труда и отдыха.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Здоровый сон, полноценный отдых и отсутствие 	стресса способствует сохранению здоровья не только 	кожи, но и всего организма в целом.</a:t>
            </a: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  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Избегайте агрессивного воздействия окружающей  	среды на Вашу кожу.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Одевайтесь по погоде, защищайте открытые участки 	тела от избытка солнечных лучей или воздействия 	холода.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1C0BDB-A897-8236-3B11-CF42675D4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047" y="1938736"/>
            <a:ext cx="8296932" cy="482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38089B-9FB4-C8A2-F0E9-42DB02CBEF7B}"/>
              </a:ext>
            </a:extLst>
          </p:cNvPr>
          <p:cNvSpPr txBox="1"/>
          <p:nvPr/>
        </p:nvSpPr>
        <p:spPr>
          <a:xfrm>
            <a:off x="408374" y="594804"/>
            <a:ext cx="7306322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Личная гигиена – ОБЯЗЯТЕЛЬНА!</a:t>
            </a:r>
          </a:p>
          <a:p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 принимайте душ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(особенно полезен контрастный душ).</a:t>
            </a:r>
          </a:p>
          <a:p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купании старайтесь реже использовать антибактериальные средства, их состав может быть достаточно агрессивным и приводить к сухости и раздражению кожи.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используйте увлажняющие и питательные кремы, лосьоны.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Любые косметические процедуры лица и тела проводите только после консультации с врачом - дерматологом.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Мочалка, бритвенные станки, полотенца должны быть индивидуальными у каждого члена семьи.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 меняйте нижнее белье, носки или колготки.</a:t>
            </a:r>
          </a:p>
          <a:p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000" b="1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A7C6B1-6BB7-E9DE-2406-65B43783E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047" y="2241352"/>
            <a:ext cx="7936931" cy="461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52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4978EC-A40A-7A93-8A82-49B08DB87665}"/>
              </a:ext>
            </a:extLst>
          </p:cNvPr>
          <p:cNvSpPr txBox="1"/>
          <p:nvPr/>
        </p:nvSpPr>
        <p:spPr>
          <a:xfrm>
            <a:off x="1589104" y="1162975"/>
            <a:ext cx="407485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Заботясь о своей коже, Вы не только продлите свои красоту и здоровье, но и повысите качество и продолжительность своей жизни.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86FC33-436F-92D1-4D69-C2B08A163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535" y="3905114"/>
            <a:ext cx="3151743" cy="30350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DF0229-E26A-C3B0-5A52-08BAAACE5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81" y="3644518"/>
            <a:ext cx="3752883" cy="29907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4FBFA2-18E8-9129-24C3-CD5701876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816" y="461637"/>
            <a:ext cx="3657601" cy="36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86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2233D4-A082-5170-0E82-5A32C3FD44B0}"/>
              </a:ext>
            </a:extLst>
          </p:cNvPr>
          <p:cNvSpPr txBox="1"/>
          <p:nvPr/>
        </p:nvSpPr>
        <p:spPr>
          <a:xfrm>
            <a:off x="932155" y="772357"/>
            <a:ext cx="392393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женщина хочет быть красивой, порой забывая о том, что залог женской красоты – это здоровье. </a:t>
            </a:r>
          </a:p>
          <a:p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необходимо следить за своим здоровьем и помнить о том, что ваше здоровье в ваших руках.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355719-245D-BAE4-DEB0-16F94C298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35469">
            <a:off x="3228078" y="2495139"/>
            <a:ext cx="4134228" cy="401714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6986C6-0BD2-6330-E7CF-B388CB975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582" y="416607"/>
            <a:ext cx="3290142" cy="2193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5435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AEC6E8-A6CE-43FD-1A00-2E4C01DAA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04" y="787052"/>
            <a:ext cx="3996744" cy="391170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9D11CD-F4A8-A1CC-CEC0-39E5FF1A4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14461">
            <a:off x="4434293" y="3351656"/>
            <a:ext cx="4042510" cy="2694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8E4C2B-08A2-18DF-1BDB-B3E8CF7276D6}"/>
              </a:ext>
            </a:extLst>
          </p:cNvPr>
          <p:cNvSpPr txBox="1"/>
          <p:nvPr/>
        </p:nvSpPr>
        <p:spPr>
          <a:xfrm>
            <a:off x="4215928" y="1038687"/>
            <a:ext cx="408007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Вряд ли найдется женщина, которая не хотела бы иметь здоровую 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красивую кожу. </a:t>
            </a: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Однако, красивая и здоровая кожа - это результат, как внешнего ухода, так и здоровья человека в целом.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31E38C-40BE-C20F-88D3-146033B0FF5E}"/>
              </a:ext>
            </a:extLst>
          </p:cNvPr>
          <p:cNvSpPr txBox="1"/>
          <p:nvPr/>
        </p:nvSpPr>
        <p:spPr>
          <a:xfrm rot="10800000" flipV="1">
            <a:off x="1047563" y="4646189"/>
            <a:ext cx="32393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Кожа — это зеркало здоровья, своеобразный экран, который отражает процессы, протекающие в нашем организме!</a:t>
            </a:r>
          </a:p>
        </p:txBody>
      </p:sp>
    </p:spTree>
    <p:extLst>
      <p:ext uri="{BB962C8B-B14F-4D97-AF65-F5344CB8AC3E}">
        <p14:creationId xmlns:p14="http://schemas.microsoft.com/office/powerpoint/2010/main" val="2948717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37E43F-C35B-9FE5-392D-1F9F539EAE3E}"/>
              </a:ext>
            </a:extLst>
          </p:cNvPr>
          <p:cNvSpPr txBox="1"/>
          <p:nvPr/>
        </p:nvSpPr>
        <p:spPr>
          <a:xfrm>
            <a:off x="1180729" y="195309"/>
            <a:ext cx="67825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2F9F37-9262-7394-1E2F-961985572E9E}"/>
              </a:ext>
            </a:extLst>
          </p:cNvPr>
          <p:cNvSpPr txBox="1"/>
          <p:nvPr/>
        </p:nvSpPr>
        <p:spPr>
          <a:xfrm>
            <a:off x="2317072" y="1949635"/>
            <a:ext cx="63919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6F46CE-B057-2C98-11CC-674903430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742923">
            <a:off x="1735526" y="1379577"/>
            <a:ext cx="6519698" cy="44390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0155BD-15E7-92C8-393C-F538D0C59ACE}"/>
              </a:ext>
            </a:extLst>
          </p:cNvPr>
          <p:cNvSpPr txBox="1"/>
          <p:nvPr/>
        </p:nvSpPr>
        <p:spPr>
          <a:xfrm>
            <a:off x="1180729" y="736846"/>
            <a:ext cx="585038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кожи зависит от образа жизни: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курение, алкоголь, неправильное питание, нарушение правил личной гигиены и избыток солнечных лучей оказывают негативное влияние на кожные покровы человека. </a:t>
            </a: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инфекционные и неинфекционные заболевания также приводят к ухудшению состояния кожных покровов.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что следует обращать внимание?</a:t>
            </a:r>
          </a:p>
        </p:txBody>
      </p:sp>
    </p:spTree>
    <p:extLst>
      <p:ext uri="{BB962C8B-B14F-4D97-AF65-F5344CB8AC3E}">
        <p14:creationId xmlns:p14="http://schemas.microsoft.com/office/powerpoint/2010/main" val="2114462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32D24D7-211B-E364-2716-7D0FFF513380}"/>
              </a:ext>
            </a:extLst>
          </p:cNvPr>
          <p:cNvSpPr txBox="1"/>
          <p:nvPr/>
        </p:nvSpPr>
        <p:spPr>
          <a:xfrm>
            <a:off x="985421" y="452761"/>
            <a:ext cx="62942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РОДИНКИ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3CABA8-585F-A668-0ABB-8E00F8921581}"/>
              </a:ext>
            </a:extLst>
          </p:cNvPr>
          <p:cNvSpPr txBox="1"/>
          <p:nvPr/>
        </p:nvSpPr>
        <p:spPr>
          <a:xfrm>
            <a:off x="550417" y="1100831"/>
            <a:ext cx="814082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	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народе говорят: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«Появилась родинка, значит, человека поцеловало солнышко».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какой-то степени это так и есть.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Родинка  или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«невус»,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это доброкачественное пигментное новообразование на коже, которое состоит из скопления</a:t>
            </a:r>
          </a:p>
          <a:p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невусных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клеток —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невоцитов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Появление родинок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(невусов)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провоцируют: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генетическая предрасположенность;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гормональная перестройка организма </a:t>
            </a:r>
          </a:p>
          <a:p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период полового созревания, климакса у многих появляются новые родинки);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 ультрафиолетового излучения;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беременность;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аллергические или инфекционные болезни кожи;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иммунитета. </a:t>
            </a: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951720-A79B-539B-F39C-A3AEA9122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776532" y="1593542"/>
            <a:ext cx="3367468" cy="526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7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798DE40-B4D1-165F-DADA-5D7C4DA47BD8}"/>
              </a:ext>
            </a:extLst>
          </p:cNvPr>
          <p:cNvSpPr txBox="1"/>
          <p:nvPr/>
        </p:nvSpPr>
        <p:spPr>
          <a:xfrm>
            <a:off x="506028" y="1429304"/>
            <a:ext cx="59036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8CFFB1-9D9E-321D-1ABF-C65DCE05D0F0}"/>
              </a:ext>
            </a:extLst>
          </p:cNvPr>
          <p:cNvSpPr txBox="1"/>
          <p:nvPr/>
        </p:nvSpPr>
        <p:spPr>
          <a:xfrm>
            <a:off x="727969" y="182808"/>
            <a:ext cx="6773662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за родинками стоит присматривать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r"/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Опасность, которая связана с родинками, ­– </a:t>
            </a:r>
          </a:p>
          <a:p>
            <a:pPr algn="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развитие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меланомы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Меланома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злокачественная опухоль, которая развивается из меланоцитов – пигментных клеток, продуцирующих меланин и отвечающих за возможность загорать.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Меланома может поразить кожу, а затем метастазировать в различные органы и ткани.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мире темп прироста заболеваемости – 3-5% ежегодно.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подвержены развитию меланомы женщины со светлым типом кожи.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возраст выявления заболевания – 50-55 лет,</a:t>
            </a:r>
          </a:p>
          <a:p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 в настоящее время заболевание «помолодело». </a:t>
            </a: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8F2552-BB22-4160-2690-851DEB274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5437" y="849689"/>
            <a:ext cx="1573863" cy="1671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D97676-5CE7-A9C0-C8DE-B54F00C96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127799" y="505653"/>
            <a:ext cx="4016201" cy="627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30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B8FF9F9-B2BD-269A-0C75-2055CA0739E9}"/>
              </a:ext>
            </a:extLst>
          </p:cNvPr>
          <p:cNvSpPr txBox="1"/>
          <p:nvPr/>
        </p:nvSpPr>
        <p:spPr>
          <a:xfrm>
            <a:off x="461639" y="639192"/>
            <a:ext cx="767918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родинки таят в себе опасность?</a:t>
            </a: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Родинки делят на: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меланомоопасные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меланомонеопасные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Особое внимание следует обращать на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меланомоопасные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невусы.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них большой риск малигнизации — перехода в злокачественные.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0F8314-0AAD-F164-FBF2-867DDFFA8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7197" y="3320248"/>
            <a:ext cx="3149012" cy="2641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1522C2-B772-7A5D-BB5D-FFE867B27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384988">
            <a:off x="370849" y="2494409"/>
            <a:ext cx="4333902" cy="38989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4E1886-60DC-74BE-16BD-22840E3625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760325">
            <a:off x="4717889" y="17780"/>
            <a:ext cx="3961113" cy="444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51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E7AA79-58B2-FBB0-C5EA-C5978BD30936}"/>
              </a:ext>
            </a:extLst>
          </p:cNvPr>
          <p:cNvSpPr txBox="1"/>
          <p:nvPr/>
        </p:nvSpPr>
        <p:spPr>
          <a:xfrm>
            <a:off x="834501" y="230820"/>
            <a:ext cx="6303145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A8329A-9E0B-238E-86DD-647E0F3243AE}"/>
              </a:ext>
            </a:extLst>
          </p:cNvPr>
          <p:cNvSpPr txBox="1"/>
          <p:nvPr/>
        </p:nvSpPr>
        <p:spPr>
          <a:xfrm>
            <a:off x="550415" y="230820"/>
            <a:ext cx="8309499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Шкала «ФИГАРО»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малигнизации </a:t>
            </a:r>
            <a:r>
              <a:rPr lang="ru-RU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меланомоопасных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невусов</a:t>
            </a: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 – форма. </a:t>
            </a:r>
          </a:p>
          <a:p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Например, если родинка была плоская, а стала выпуклая. 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– изменение размеров и ускоренный рост.</a:t>
            </a:r>
          </a:p>
          <a:p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Если остальные невусы на теле растут равномерно, а какой-то растет быстрее всех, лучше показать его дерматологу. 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 – границы.</a:t>
            </a:r>
          </a:p>
          <a:p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Если границы размытые, неровные, в виде контурной карты.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– асимметрия.</a:t>
            </a:r>
          </a:p>
          <a:p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Если провести условную линию, которая делит родинку пополам, нужно обратить внимание, одинаковые ли две половинки этой родинки </a:t>
            </a:r>
            <a:r>
              <a:rPr lang="ru-RU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двум перпендикулярным осям). 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 – размер.</a:t>
            </a:r>
          </a:p>
          <a:p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Как правило, злокачественная больше 6 мм.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– окраска. </a:t>
            </a:r>
          </a:p>
          <a:p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Неравномерный цвет родинки, беспорядочно расположенные коричневые, серые, розовые и белые участки могут говорить о том, что она опасна в плане малигнизации.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Даже если подходит 1 или 2 пункта из этого списка,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лучше показаться специалисту.</a:t>
            </a:r>
          </a:p>
        </p:txBody>
      </p:sp>
    </p:spTree>
    <p:extLst>
      <p:ext uri="{BB962C8B-B14F-4D97-AF65-F5344CB8AC3E}">
        <p14:creationId xmlns:p14="http://schemas.microsoft.com/office/powerpoint/2010/main" val="403931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08EE83-4DEC-C726-CE96-054AEB1DB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12637">
            <a:off x="198269" y="1179731"/>
            <a:ext cx="5072106" cy="50647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0F011C-BA6B-478A-5DD8-2E741510C7ED}"/>
              </a:ext>
            </a:extLst>
          </p:cNvPr>
          <p:cNvSpPr txBox="1"/>
          <p:nvPr/>
        </p:nvSpPr>
        <p:spPr>
          <a:xfrm>
            <a:off x="1047565" y="594804"/>
            <a:ext cx="775908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факторы влияют на развитие меланомы?</a:t>
            </a: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Выделяют две группы факторов:</a:t>
            </a: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Экзогенные факторы 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солнечные ожоги; </a:t>
            </a:r>
          </a:p>
          <a:p>
            <a:pPr marL="285750" indent="-285750" algn="r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механические повреждения невусов. </a:t>
            </a:r>
          </a:p>
          <a:p>
            <a:pPr marL="285750" indent="-285750" algn="r">
              <a:buFont typeface="Wingdings" panose="05000000000000000000" pitchFamily="2" charset="2"/>
              <a:buChar char="Ø"/>
            </a:pPr>
            <a:endParaRPr lang="ru-RU" b="1" i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r">
              <a:buFont typeface="Wingdings" panose="05000000000000000000" pitchFamily="2" charset="2"/>
              <a:buChar char="Ø"/>
            </a:pPr>
            <a:endParaRPr lang="ru-RU" b="1" i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r">
              <a:buFont typeface="Wingdings" panose="05000000000000000000" pitchFamily="2" charset="2"/>
              <a:buChar char="Ø"/>
            </a:pPr>
            <a:endParaRPr lang="ru-RU" b="1" i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r">
              <a:buFont typeface="Wingdings" panose="05000000000000000000" pitchFamily="2" charset="2"/>
              <a:buChar char="Ø"/>
            </a:pPr>
            <a:r>
              <a:rPr lang="ru-RU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Эндогенные факторы</a:t>
            </a:r>
          </a:p>
          <a:p>
            <a:pPr marL="285750" indent="-285750" algn="r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генетический фактор; </a:t>
            </a:r>
          </a:p>
          <a:p>
            <a:pPr marL="285750" indent="-285750" algn="r">
              <a:buFont typeface="Wingdings" panose="05000000000000000000" pitchFamily="2" charset="2"/>
              <a:buChar char="§"/>
            </a:pP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фототип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кожи;</a:t>
            </a:r>
          </a:p>
          <a:p>
            <a:pPr marL="285750" indent="-285750" algn="r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иммунные нарушения;</a:t>
            </a:r>
          </a:p>
          <a:p>
            <a:pPr marL="285750" indent="-285750" algn="r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гормональные перестройки.</a:t>
            </a:r>
          </a:p>
          <a:p>
            <a:pPr marL="285750" indent="-285750" algn="r">
              <a:buFont typeface="Wingdings" panose="05000000000000000000" pitchFamily="2" charset="2"/>
              <a:buChar char="Ø"/>
            </a:pPr>
            <a:endParaRPr lang="ru-RU" b="1" i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r">
              <a:buFont typeface="Wingdings" panose="05000000000000000000" pitchFamily="2" charset="2"/>
              <a:buChar char="Ø"/>
            </a:pPr>
            <a:endParaRPr lang="ru-RU" b="1" i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b="1" i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1693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1547</TotalTime>
  <Words>1142</Words>
  <Application>Microsoft Office PowerPoint</Application>
  <PresentationFormat>Экран (4:3)</PresentationFormat>
  <Paragraphs>155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Monotype Corsiva</vt:lpstr>
      <vt:lpstr>Times New Roman</vt:lpstr>
      <vt:lpstr>Tw Cen MT</vt:lpstr>
      <vt:lpstr>Wingdings</vt:lpstr>
      <vt:lpstr>Контур</vt:lpstr>
      <vt:lpstr>ЗДОРОВЬЕ – ЗАЛОГ                      ЖЕНСКОЙ      КРАСОТЫ                                     (РОДИНКИ)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karina</dc:creator>
  <cp:lastModifiedBy>Владелец</cp:lastModifiedBy>
  <cp:revision>75</cp:revision>
  <dcterms:created xsi:type="dcterms:W3CDTF">2019-03-22T09:03:06Z</dcterms:created>
  <dcterms:modified xsi:type="dcterms:W3CDTF">2022-07-01T07:56:02Z</dcterms:modified>
</cp:coreProperties>
</file>